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75" r:id="rId6"/>
    <p:sldId id="276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CB24-6653-4491-A339-6CBA3023F677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7FE09-DDFA-4CE4-ACE8-AB6A73D83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s-cool.ru/image_35-17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hyperlink" Target="http://magazine.kosmetichka.ru/a214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dob.1september.ru/2004/05/2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www-sbras.nsc.ru/HBC/2004/n13/f13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hyperlink" Target="http://www.vladimir.kp.ru/2004/04/20/doc20619/prin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centerperspektiv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hyperlink" Target="http://lwww.alhimik.ru/abitur/licey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hyperlink" Target="http://www.slotos.ru/abou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openxmlformats.org/officeDocument/2006/relationships/hyperlink" Target="http://www.9151394.ru/projects/gep/889/index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 rot="-1302676">
            <a:off x="228600" y="1600200"/>
            <a:ext cx="4371975" cy="2243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66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Let's play</a:t>
            </a:r>
            <a:endParaRPr lang="ru-RU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666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 rot="1665790">
            <a:off x="3733800" y="4114800"/>
            <a:ext cx="4724400" cy="19383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School is fun!</a:t>
            </a:r>
            <a:endParaRPr lang="ru-RU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pic>
        <p:nvPicPr>
          <p:cNvPr id="5124" name="Picture 6" descr="252321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228600"/>
            <a:ext cx="38290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18897_1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2632075"/>
            <a:ext cx="4225925" cy="4225925"/>
          </a:xfrm>
          <a:noFill/>
        </p:spPr>
      </p:pic>
      <p:pic>
        <p:nvPicPr>
          <p:cNvPr id="14339" name="Picture 8" descr="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" y="609600"/>
            <a:ext cx="4152900" cy="4152900"/>
          </a:xfr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3" name="Picture 7" descr="092700_bi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 rot="20104625">
            <a:off x="533400" y="1676400"/>
            <a:ext cx="3810000" cy="3697288"/>
          </a:xfrm>
          <a:noFill/>
        </p:spPr>
      </p:pic>
      <p:pic>
        <p:nvPicPr>
          <p:cNvPr id="15364" name="Picture 8" descr="625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 rot="1572328">
            <a:off x="4230688" y="893763"/>
            <a:ext cx="3767137" cy="4572000"/>
          </a:xfr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765175"/>
            <a:ext cx="7793037" cy="911225"/>
          </a:xfrm>
        </p:spPr>
        <p:txBody>
          <a:bodyPr/>
          <a:lstStyle/>
          <a:p>
            <a:pPr algn="ctr" eaLnBrk="1" hangingPunct="1"/>
            <a:r>
              <a:rPr lang="en-US" b="1" smtClean="0"/>
              <a:t>to write</a:t>
            </a:r>
            <a:endParaRPr lang="ru-RU" b="1" smtClean="0"/>
          </a:p>
        </p:txBody>
      </p:sp>
      <p:pic>
        <p:nvPicPr>
          <p:cNvPr id="101383" name="Picture 7" descr="is?xGolL0x3_WRflHhSGwR6oenVOtkhGBhwrJgNa8uEXK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2636838"/>
            <a:ext cx="2674938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5" name="Picture 9" descr="is?cMujHLNuhVMmPDZlgcpdulrF_e-LGM2NPNp7Jn3-Cn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2997200"/>
            <a:ext cx="27241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908050"/>
            <a:ext cx="7793037" cy="768350"/>
          </a:xfrm>
        </p:spPr>
        <p:txBody>
          <a:bodyPr/>
          <a:lstStyle/>
          <a:p>
            <a:pPr algn="ctr" eaLnBrk="1" hangingPunct="1"/>
            <a:r>
              <a:rPr lang="en-US" b="1" smtClean="0"/>
              <a:t>to draw</a:t>
            </a:r>
            <a:endParaRPr lang="ru-RU" b="1" smtClean="0"/>
          </a:p>
        </p:txBody>
      </p:sp>
      <p:pic>
        <p:nvPicPr>
          <p:cNvPr id="103431" name="Picture 7" descr="is?RMOan3gE-R8v629JlLfbvjvPStkdesOSUDyq7wunAr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2565400"/>
            <a:ext cx="2735263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3" name="Picture 9" descr="is?M8rgHVTDWX-HDeEdKnzTsWBMtUvTNB0Cp4prjP8soUA">
            <a:hlinkClick r:id="rId2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2565400"/>
            <a:ext cx="2640012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692150"/>
            <a:ext cx="7793037" cy="984250"/>
          </a:xfrm>
        </p:spPr>
        <p:txBody>
          <a:bodyPr/>
          <a:lstStyle/>
          <a:p>
            <a:pPr algn="ctr" eaLnBrk="1" hangingPunct="1"/>
            <a:r>
              <a:rPr lang="en-US" b="1" smtClean="0"/>
              <a:t>to study</a:t>
            </a:r>
            <a:endParaRPr lang="ru-RU" b="1" smtClean="0"/>
          </a:p>
        </p:txBody>
      </p:sp>
      <p:pic>
        <p:nvPicPr>
          <p:cNvPr id="95241" name="Picture 9" descr="is?V4zUcFH_zD_tsoveDc08MsG-BfrmWpFkLrtHwBuC-t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420938"/>
            <a:ext cx="3024187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is?Lqm5gFSVitPposr9YODfHft3j_oIGuE5BfgitKA25G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6100" y="3068638"/>
            <a:ext cx="33131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836613"/>
            <a:ext cx="7793037" cy="839787"/>
          </a:xfrm>
        </p:spPr>
        <p:txBody>
          <a:bodyPr/>
          <a:lstStyle/>
          <a:p>
            <a:pPr algn="ctr" eaLnBrk="1" hangingPunct="1"/>
            <a:r>
              <a:rPr lang="en-US" b="1" smtClean="0"/>
              <a:t>to read</a:t>
            </a:r>
            <a:endParaRPr lang="ru-RU" b="1" smtClean="0"/>
          </a:p>
        </p:txBody>
      </p:sp>
      <p:pic>
        <p:nvPicPr>
          <p:cNvPr id="99335" name="Picture 7" descr="is?vu2lsAzVk1jAYE_MqoaqJhElucaKk8EXnB-EuC316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889250"/>
            <a:ext cx="30956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7" name="Picture 9" descr="is?vMWIIWnNv675ymnRxhWDV5qvnC3aPXYBVeBFt1nIIT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76375" y="2565400"/>
            <a:ext cx="25336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836613"/>
            <a:ext cx="7612062" cy="792162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Вправа№1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малюнок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словом.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60575"/>
            <a:ext cx="7350125" cy="396081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</a:t>
            </a:r>
            <a:r>
              <a:rPr lang="en-US" dirty="0" smtClean="0"/>
              <a:t>                               </a:t>
            </a:r>
            <a:r>
              <a:rPr lang="en-US" sz="3600" dirty="0" smtClean="0"/>
              <a:t>at school.</a:t>
            </a:r>
          </a:p>
          <a:p>
            <a:pPr eaLnBrk="1" hangingPunct="1">
              <a:buFont typeface="Wingdings" pitchFamily="2" charset="2"/>
              <a:buNone/>
            </a:pPr>
            <a:endParaRPr lang="en-US" sz="3600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sz="3600" dirty="0" smtClean="0"/>
              <a:t>My                         is big.</a:t>
            </a:r>
          </a:p>
          <a:p>
            <a:pPr eaLnBrk="1" hangingPunct="1"/>
            <a:endParaRPr lang="ru-RU" sz="3600" dirty="0" smtClean="0"/>
          </a:p>
        </p:txBody>
      </p:sp>
      <p:pic>
        <p:nvPicPr>
          <p:cNvPr id="88069" name="Picture 5" descr="is?NjfN9qUuxU5H0rDTDQQt9zQH3xWLyvIlg_aY7kn8mz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714488"/>
            <a:ext cx="21431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0" name="Picture 6" descr="is?Em-4ArJo_izcjZ0KVDApWmIHzwv26zW361GErZ4-zKU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9" y="4000504"/>
            <a:ext cx="213518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36613"/>
            <a:ext cx="7793037" cy="8397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u="sng" dirty="0" err="1"/>
              <a:t>В</a:t>
            </a:r>
            <a:r>
              <a:rPr lang="ru-RU" sz="3200" b="1" u="sng" dirty="0" err="1" smtClean="0"/>
              <a:t>права№</a:t>
            </a:r>
            <a:r>
              <a:rPr lang="en-US" sz="3200" b="1" u="sng" dirty="0" smtClean="0"/>
              <a:t>2</a:t>
            </a:r>
            <a:r>
              <a:rPr lang="ru-RU" sz="3200" b="1" dirty="0" smtClean="0"/>
              <a:t>.  </a:t>
            </a:r>
            <a:r>
              <a:rPr lang="ru-RU" sz="3200" b="1" dirty="0" err="1" smtClean="0">
                <a:solidFill>
                  <a:srgbClr val="660033"/>
                </a:solidFill>
              </a:rPr>
              <a:t>Вставити</a:t>
            </a:r>
            <a:r>
              <a:rPr lang="ru-RU" sz="3200" b="1" dirty="0" smtClean="0">
                <a:solidFill>
                  <a:srgbClr val="660033"/>
                </a:solidFill>
              </a:rPr>
              <a:t> слово, </a:t>
            </a:r>
            <a:r>
              <a:rPr lang="ru-RU" sz="3200" b="1" dirty="0" err="1" smtClean="0">
                <a:solidFill>
                  <a:srgbClr val="660033"/>
                </a:solidFill>
              </a:rPr>
              <a:t>близьке</a:t>
            </a:r>
            <a:r>
              <a:rPr lang="ru-RU" sz="3200" b="1" dirty="0" smtClean="0">
                <a:solidFill>
                  <a:srgbClr val="660033"/>
                </a:solidFill>
              </a:rPr>
              <a:t> за </a:t>
            </a:r>
            <a:r>
              <a:rPr lang="ru-RU" sz="3200" b="1" dirty="0" err="1" smtClean="0">
                <a:solidFill>
                  <a:srgbClr val="660033"/>
                </a:solidFill>
              </a:rPr>
              <a:t>змістом</a:t>
            </a:r>
            <a:r>
              <a:rPr lang="ru-RU" sz="3200" b="1" dirty="0" smtClean="0">
                <a:solidFill>
                  <a:srgbClr val="660033"/>
                </a:solidFill>
              </a:rPr>
              <a:t> 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49500"/>
            <a:ext cx="7772400" cy="3240088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9900"/>
                </a:solidFill>
              </a:rPr>
              <a:t>To study, to read, …</a:t>
            </a:r>
          </a:p>
          <a:p>
            <a:pPr eaLnBrk="1" hangingPunct="1"/>
            <a:r>
              <a:rPr lang="en-US" sz="3600" dirty="0" smtClean="0">
                <a:solidFill>
                  <a:srgbClr val="3333FF"/>
                </a:solidFill>
              </a:rPr>
              <a:t>A teacher,…</a:t>
            </a:r>
          </a:p>
          <a:p>
            <a:pPr eaLnBrk="1" hangingPunct="1"/>
            <a:r>
              <a:rPr lang="en-US" sz="3600" dirty="0" smtClean="0">
                <a:solidFill>
                  <a:schemeClr val="hlink"/>
                </a:solidFill>
              </a:rPr>
              <a:t>A desk,…</a:t>
            </a:r>
            <a:r>
              <a:rPr lang="en-US" sz="3600" dirty="0" smtClean="0"/>
              <a:t> </a:t>
            </a:r>
          </a:p>
          <a:p>
            <a:pPr eaLnBrk="1" hangingPunct="1"/>
            <a:r>
              <a:rPr lang="en-US" sz="3600" dirty="0" smtClean="0"/>
              <a:t>A school,…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карандаш 5"/>
          <p:cNvPicPr>
            <a:picLocks noChangeAspect="1" noChangeArrowheads="1"/>
          </p:cNvPicPr>
          <p:nvPr/>
        </p:nvPicPr>
        <p:blipFill>
          <a:blip r:embed="rId2">
            <a:lum bright="82000" contrast="-70000"/>
          </a:blip>
          <a:srcRect/>
          <a:stretch>
            <a:fillRect/>
          </a:stretch>
        </p:blipFill>
        <p:spPr bwMode="auto">
          <a:xfrm>
            <a:off x="4211638" y="3621088"/>
            <a:ext cx="4452937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9" descr="краски 3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250825" y="1557338"/>
            <a:ext cx="4321175" cy="322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765925" cy="1331913"/>
          </a:xfrm>
        </p:spPr>
        <p:txBody>
          <a:bodyPr/>
          <a:lstStyle/>
          <a:p>
            <a:pPr eaLnBrk="1" hangingPunct="1"/>
            <a:r>
              <a:rPr lang="en-US" sz="4000" i="1" smtClean="0">
                <a:solidFill>
                  <a:schemeClr val="hlink"/>
                </a:solidFill>
              </a:rPr>
              <a:t>Pronounce the words correctly:</a:t>
            </a:r>
            <a:endParaRPr lang="ru-RU" sz="4000" i="1" smtClean="0">
              <a:solidFill>
                <a:schemeClr val="hlink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713788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</a:rPr>
              <a:t>[a:]              [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</a:rPr>
              <a:t>ju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</a:rPr>
              <a:t>:]</a:t>
            </a:r>
            <a:r>
              <a:rPr lang="en-US" dirty="0" smtClean="0">
                <a:latin typeface="Times New Roman" pitchFamily="18" charset="0"/>
              </a:rPr>
              <a:t>                 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[∫]                    [t∫]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art           </a:t>
            </a:r>
            <a:r>
              <a:rPr lang="ru-RU" dirty="0" smtClean="0"/>
              <a:t>     </a:t>
            </a:r>
            <a:r>
              <a:rPr lang="en-US" dirty="0" smtClean="0"/>
              <a:t> you         </a:t>
            </a:r>
            <a:r>
              <a:rPr lang="ru-RU" dirty="0" smtClean="0"/>
              <a:t>      </a:t>
            </a:r>
            <a:r>
              <a:rPr lang="en-US" dirty="0" smtClean="0"/>
              <a:t> sharpener    </a:t>
            </a:r>
            <a:r>
              <a:rPr lang="ru-RU" dirty="0" smtClean="0"/>
              <a:t>   </a:t>
            </a:r>
            <a:r>
              <a:rPr lang="en-US" dirty="0" smtClean="0"/>
              <a:t>   picture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ask        </a:t>
            </a:r>
            <a:r>
              <a:rPr lang="ru-RU" dirty="0" smtClean="0"/>
              <a:t>    </a:t>
            </a:r>
            <a:r>
              <a:rPr lang="en-US" dirty="0" smtClean="0"/>
              <a:t>computer    </a:t>
            </a:r>
            <a:r>
              <a:rPr lang="ru-RU" dirty="0" smtClean="0"/>
              <a:t>     </a:t>
            </a:r>
            <a:r>
              <a:rPr lang="en-US" dirty="0" smtClean="0"/>
              <a:t> bookshelf    </a:t>
            </a:r>
            <a:r>
              <a:rPr lang="ru-RU" dirty="0" smtClean="0"/>
              <a:t>    </a:t>
            </a:r>
            <a:r>
              <a:rPr lang="en-US" dirty="0" smtClean="0"/>
              <a:t>  teacher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answer     </a:t>
            </a:r>
            <a:r>
              <a:rPr lang="ru-RU" dirty="0" smtClean="0"/>
              <a:t>    </a:t>
            </a:r>
            <a:r>
              <a:rPr lang="en-US" dirty="0" smtClean="0"/>
              <a:t>pupil          </a:t>
            </a:r>
            <a:r>
              <a:rPr lang="ru-RU" dirty="0" smtClean="0"/>
              <a:t>    </a:t>
            </a:r>
            <a:r>
              <a:rPr lang="en-US" dirty="0" smtClean="0"/>
              <a:t>dictionary     </a:t>
            </a:r>
            <a:r>
              <a:rPr lang="ru-RU" dirty="0" smtClean="0"/>
              <a:t>     </a:t>
            </a:r>
            <a:r>
              <a:rPr lang="en-US" dirty="0" smtClean="0"/>
              <a:t>question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heart</a:t>
            </a:r>
            <a:r>
              <a:rPr lang="ru-RU" dirty="0" smtClean="0"/>
              <a:t> </a:t>
            </a:r>
            <a:r>
              <a:rPr lang="en-US" dirty="0" smtClean="0"/>
              <a:t>     </a:t>
            </a:r>
            <a:r>
              <a:rPr lang="ru-RU" dirty="0" smtClean="0"/>
              <a:t>    </a:t>
            </a:r>
            <a:r>
              <a:rPr lang="en-US" dirty="0" smtClean="0"/>
              <a:t> music</a:t>
            </a:r>
            <a:r>
              <a:rPr lang="ru-RU" dirty="0" smtClean="0"/>
              <a:t> </a:t>
            </a:r>
            <a:r>
              <a:rPr lang="en-US" dirty="0" smtClean="0"/>
              <a:t>       </a:t>
            </a:r>
            <a:r>
              <a:rPr lang="ru-RU" dirty="0" smtClean="0"/>
              <a:t>     </a:t>
            </a:r>
            <a:r>
              <a:rPr lang="en-US" dirty="0" smtClean="0"/>
              <a:t>  Russian</a:t>
            </a:r>
            <a:r>
              <a:rPr lang="ru-RU" dirty="0" smtClean="0"/>
              <a:t> </a:t>
            </a:r>
            <a:r>
              <a:rPr lang="en-US" dirty="0" smtClean="0"/>
              <a:t>     </a:t>
            </a:r>
            <a:r>
              <a:rPr lang="ru-RU" dirty="0" smtClean="0"/>
              <a:t>      </a:t>
            </a:r>
            <a:r>
              <a:rPr lang="en-US" dirty="0" smtClean="0"/>
              <a:t> Literature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2" descr="фломастер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2000250"/>
            <a:ext cx="45370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1" descr="словарь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6588125" y="2492375"/>
            <a:ext cx="2041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8" descr="точилка"/>
          <p:cNvPicPr>
            <a:picLocks noChangeAspect="1" noChangeArrowheads="1"/>
          </p:cNvPicPr>
          <p:nvPr/>
        </p:nvPicPr>
        <p:blipFill>
          <a:blip r:embed="rId4">
            <a:lum bright="70000" contrast="-70000"/>
          </a:blip>
          <a:srcRect/>
          <a:stretch>
            <a:fillRect/>
          </a:stretch>
        </p:blipFill>
        <p:spPr bwMode="auto">
          <a:xfrm>
            <a:off x="5867400" y="0"/>
            <a:ext cx="32766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0" descr="весело 3"/>
          <p:cNvPicPr>
            <a:picLocks noChangeAspect="1" noChangeArrowheads="1"/>
          </p:cNvPicPr>
          <p:nvPr/>
        </p:nvPicPr>
        <p:blipFill>
          <a:blip r:embed="rId5">
            <a:lum bright="70000" contrast="-70000"/>
          </a:blip>
          <a:srcRect/>
          <a:stretch>
            <a:fillRect/>
          </a:stretch>
        </p:blipFill>
        <p:spPr bwMode="auto">
          <a:xfrm>
            <a:off x="6156325" y="4668838"/>
            <a:ext cx="2436813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9" descr="карандаш 6"/>
          <p:cNvPicPr>
            <a:picLocks noChangeAspect="1" noChangeArrowheads="1"/>
          </p:cNvPicPr>
          <p:nvPr/>
        </p:nvPicPr>
        <p:blipFill>
          <a:blip r:embed="rId6">
            <a:lum bright="70000" contrast="-70000"/>
          </a:blip>
          <a:srcRect/>
          <a:stretch>
            <a:fillRect/>
          </a:stretch>
        </p:blipFill>
        <p:spPr bwMode="auto">
          <a:xfrm>
            <a:off x="250825" y="188913"/>
            <a:ext cx="180022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u="sng" smtClean="0">
                <a:solidFill>
                  <a:srgbClr val="FF6600"/>
                </a:solidFill>
              </a:rPr>
              <a:t>Find the words:</a:t>
            </a:r>
            <a:r>
              <a:rPr lang="en-US" u="sng" smtClean="0"/>
              <a:t> </a:t>
            </a:r>
            <a:endParaRPr lang="ru-RU" u="sng" smtClean="0"/>
          </a:p>
        </p:txBody>
      </p:sp>
      <p:sp>
        <p:nvSpPr>
          <p:cNvPr id="512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[’kla:srum]     </a:t>
            </a:r>
            <a:r>
              <a:rPr lang="ru-RU" smtClean="0"/>
              <a:t>-    </a:t>
            </a:r>
            <a:r>
              <a:rPr lang="en-US" smtClean="0"/>
              <a:t>     </a:t>
            </a:r>
          </a:p>
          <a:p>
            <a:pPr eaLnBrk="1" hangingPunct="1"/>
            <a:r>
              <a:rPr lang="en-US" smtClean="0"/>
              <a:t>[’blækbo:d]    -              </a:t>
            </a:r>
          </a:p>
          <a:p>
            <a:pPr eaLnBrk="1" hangingPunct="1"/>
            <a:r>
              <a:rPr lang="en-US" smtClean="0"/>
              <a:t>[’buk∫elf]      -     </a:t>
            </a:r>
          </a:p>
          <a:p>
            <a:pPr eaLnBrk="1" hangingPunct="1"/>
            <a:r>
              <a:rPr lang="en-US" smtClean="0"/>
              <a:t>[’pikt∫ə]        -      </a:t>
            </a:r>
          </a:p>
          <a:p>
            <a:pPr eaLnBrk="1" hangingPunct="1"/>
            <a:r>
              <a:rPr lang="en-US" smtClean="0"/>
              <a:t>[’∫a:pnə]        -      </a:t>
            </a:r>
          </a:p>
          <a:p>
            <a:pPr eaLnBrk="1" hangingPunct="1"/>
            <a:r>
              <a:rPr lang="en-US" smtClean="0"/>
              <a:t>[’dik∫ənəri]    -</a:t>
            </a:r>
            <a:endParaRPr lang="ru-RU" smtClean="0"/>
          </a:p>
        </p:txBody>
      </p:sp>
      <p:sp>
        <p:nvSpPr>
          <p:cNvPr id="5129" name="Содержимое 1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067175" y="1571613"/>
            <a:ext cx="229076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996633"/>
                </a:solidFill>
              </a:rPr>
              <a:t>sharpener</a:t>
            </a:r>
          </a:p>
          <a:p>
            <a:r>
              <a:rPr lang="en-US" sz="3200" dirty="0">
                <a:solidFill>
                  <a:srgbClr val="996633"/>
                </a:solidFill>
              </a:rPr>
              <a:t>dictionary</a:t>
            </a:r>
          </a:p>
          <a:p>
            <a:r>
              <a:rPr lang="en-US" sz="3200" dirty="0">
                <a:solidFill>
                  <a:srgbClr val="996633"/>
                </a:solidFill>
              </a:rPr>
              <a:t>classroom</a:t>
            </a:r>
          </a:p>
          <a:p>
            <a:r>
              <a:rPr lang="en-US" sz="3200" dirty="0">
                <a:solidFill>
                  <a:srgbClr val="996633"/>
                </a:solidFill>
              </a:rPr>
              <a:t>picture</a:t>
            </a:r>
          </a:p>
          <a:p>
            <a:r>
              <a:rPr lang="en-US" sz="3200" dirty="0">
                <a:solidFill>
                  <a:srgbClr val="996633"/>
                </a:solidFill>
              </a:rPr>
              <a:t>bookshelf</a:t>
            </a:r>
          </a:p>
          <a:p>
            <a:r>
              <a:rPr lang="en-US" sz="3200" dirty="0">
                <a:solidFill>
                  <a:srgbClr val="996633"/>
                </a:solidFill>
              </a:rPr>
              <a:t>blackboard</a:t>
            </a:r>
          </a:p>
          <a:p>
            <a:endParaRPr lang="ru-RU" sz="3200" dirty="0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краски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4643438" y="2205038"/>
            <a:ext cx="4500562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14" descr="компьютер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5940425" y="5013325"/>
            <a:ext cx="320357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16" descr="линейка 3"/>
          <p:cNvPicPr>
            <a:picLocks noChangeAspect="1" noChangeArrowheads="1"/>
          </p:cNvPicPr>
          <p:nvPr/>
        </p:nvPicPr>
        <p:blipFill>
          <a:blip r:embed="rId4">
            <a:lum bright="70000" contrast="-70000"/>
          </a:blip>
          <a:srcRect/>
          <a:stretch>
            <a:fillRect/>
          </a:stretch>
        </p:blipFill>
        <p:spPr bwMode="auto">
          <a:xfrm>
            <a:off x="0" y="214313"/>
            <a:ext cx="5364163" cy="401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3" descr="девочка"/>
          <p:cNvPicPr>
            <a:picLocks noChangeAspect="1" noChangeArrowheads="1"/>
          </p:cNvPicPr>
          <p:nvPr/>
        </p:nvPicPr>
        <p:blipFill>
          <a:blip r:embed="rId5">
            <a:lum bright="12000"/>
          </a:blip>
          <a:srcRect/>
          <a:stretch>
            <a:fillRect/>
          </a:stretch>
        </p:blipFill>
        <p:spPr bwMode="auto">
          <a:xfrm>
            <a:off x="0" y="5207000"/>
            <a:ext cx="183515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571480"/>
            <a:ext cx="4105275" cy="4752975"/>
          </a:xfrm>
        </p:spPr>
        <p:txBody>
          <a:bodyPr/>
          <a:lstStyle/>
          <a:p>
            <a:pPr eaLnBrk="1" hangingPunct="1"/>
            <a:r>
              <a:rPr lang="en-US" smtClean="0"/>
              <a:t>[kəm’pju:tə]      -    </a:t>
            </a:r>
          </a:p>
          <a:p>
            <a:pPr eaLnBrk="1" hangingPunct="1"/>
            <a:r>
              <a:rPr lang="en-US" smtClean="0"/>
              <a:t>[’ru:lə]              -    </a:t>
            </a:r>
          </a:p>
          <a:p>
            <a:pPr eaLnBrk="1" hangingPunct="1"/>
            <a:r>
              <a:rPr lang="en-US" smtClean="0"/>
              <a:t>[peints]            -    </a:t>
            </a:r>
          </a:p>
          <a:p>
            <a:pPr eaLnBrk="1" hangingPunct="1"/>
            <a:r>
              <a:rPr lang="en-US" smtClean="0"/>
              <a:t>[’eksəsaiz</a:t>
            </a:r>
            <a:r>
              <a:rPr lang="he-IL" smtClean="0"/>
              <a:t>ֽ</a:t>
            </a:r>
            <a:r>
              <a:rPr lang="en-US" smtClean="0"/>
              <a:t>buk]  -   </a:t>
            </a:r>
          </a:p>
          <a:p>
            <a:pPr eaLnBrk="1" hangingPunct="1"/>
            <a:r>
              <a:rPr lang="en-US" smtClean="0"/>
              <a:t>[’ti:t∫ə]             -        </a:t>
            </a:r>
          </a:p>
          <a:p>
            <a:pPr eaLnBrk="1" hangingPunct="1"/>
            <a:r>
              <a:rPr lang="en-US" smtClean="0"/>
              <a:t>[’pju:pl]             -    </a:t>
            </a:r>
          </a:p>
          <a:p>
            <a:pPr eaLnBrk="1" hangingPunct="1"/>
            <a:r>
              <a:rPr lang="en-US" smtClean="0"/>
              <a:t>[æk’tiviti</a:t>
            </a:r>
            <a:r>
              <a:rPr lang="he-IL" smtClean="0"/>
              <a:t>ֽ</a:t>
            </a:r>
            <a:r>
              <a:rPr lang="en-US" smtClean="0"/>
              <a:t>buk]   -   </a:t>
            </a:r>
          </a:p>
          <a:p>
            <a:pPr eaLnBrk="1" hangingPunct="1"/>
            <a:r>
              <a:rPr lang="en-US" smtClean="0"/>
              <a:t>[kə’setri’ko:də]   -</a:t>
            </a:r>
            <a:endParaRPr lang="ru-RU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500563" y="476250"/>
            <a:ext cx="11287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66FF"/>
                </a:solidFill>
              </a:rPr>
              <a:t>ruler</a:t>
            </a:r>
            <a:endParaRPr lang="ru-RU" sz="3200" dirty="0">
              <a:solidFill>
                <a:srgbClr val="0066FF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00563" y="1052513"/>
            <a:ext cx="1979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99"/>
                </a:solidFill>
              </a:rPr>
              <a:t>computer</a:t>
            </a:r>
            <a:endParaRPr lang="ru-RU" sz="3200">
              <a:solidFill>
                <a:srgbClr val="CC0099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500563" y="1628775"/>
            <a:ext cx="1065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6600"/>
                </a:solidFill>
              </a:rPr>
              <a:t>pupil</a:t>
            </a:r>
            <a:endParaRPr lang="ru-RU" sz="3200">
              <a:solidFill>
                <a:srgbClr val="FF6600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500563" y="2205038"/>
            <a:ext cx="3676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00"/>
                </a:solidFill>
              </a:rPr>
              <a:t>cassette recorder</a:t>
            </a:r>
            <a:endParaRPr lang="ru-RU" sz="3200">
              <a:solidFill>
                <a:srgbClr val="009900"/>
              </a:solidFill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500563" y="2852738"/>
            <a:ext cx="1338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66"/>
                </a:solidFill>
              </a:rPr>
              <a:t>paints</a:t>
            </a:r>
            <a:endParaRPr lang="ru-RU" sz="3200">
              <a:solidFill>
                <a:srgbClr val="FF0066"/>
              </a:solidFill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500563" y="3429000"/>
            <a:ext cx="168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996633"/>
                </a:solidFill>
              </a:rPr>
              <a:t>teacher</a:t>
            </a:r>
            <a:endParaRPr lang="ru-RU" sz="3200">
              <a:solidFill>
                <a:srgbClr val="996633"/>
              </a:solidFill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500563" y="4005263"/>
            <a:ext cx="2659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99"/>
                </a:solidFill>
              </a:rPr>
              <a:t>activity book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500563" y="4581525"/>
            <a:ext cx="24490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exercise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book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59" name="Picture 17" descr="тетрадь 2"/>
          <p:cNvPicPr>
            <a:picLocks noChangeAspect="1" noChangeArrowheads="1"/>
          </p:cNvPicPr>
          <p:nvPr/>
        </p:nvPicPr>
        <p:blipFill>
          <a:blip r:embed="rId6">
            <a:lum bright="12000"/>
          </a:blip>
          <a:srcRect/>
          <a:stretch>
            <a:fillRect/>
          </a:stretch>
        </p:blipFill>
        <p:spPr bwMode="auto">
          <a:xfrm>
            <a:off x="6983413" y="0"/>
            <a:ext cx="216058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0" name="Picture 18" descr="резинка"/>
          <p:cNvPicPr>
            <a:picLocks noChangeAspect="1" noChangeArrowheads="1"/>
          </p:cNvPicPr>
          <p:nvPr/>
        </p:nvPicPr>
        <p:blipFill>
          <a:blip r:embed="rId7">
            <a:lum bright="6000"/>
          </a:blip>
          <a:srcRect/>
          <a:stretch>
            <a:fillRect/>
          </a:stretch>
        </p:blipFill>
        <p:spPr bwMode="auto">
          <a:xfrm>
            <a:off x="2987675" y="5589588"/>
            <a:ext cx="14001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  <p:bldP spid="19465" grpId="0"/>
      <p:bldP spid="19466" grpId="0"/>
      <p:bldP spid="194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school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429388" y="428625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5750727" y="2035959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1785918" y="2214554"/>
            <a:ext cx="150019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3607587" y="2250273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1785918" y="4357694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429388" y="3571876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1000100" y="371475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3679025" y="5036355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блака белогривые лошадки -Детский развлекательный сай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42974"/>
            <a:ext cx="6334125" cy="59150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>
                <a:latin typeface="Algerian" pitchFamily="82" charset="0"/>
              </a:rPr>
              <a:t>What do you take with you to school?</a:t>
            </a:r>
            <a:endParaRPr lang="ru-RU" sz="66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 descr="1228732491_rab-tetr-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 rot="20802875">
            <a:off x="685800" y="1676400"/>
            <a:ext cx="3611563" cy="4683125"/>
          </a:xfrm>
          <a:noFill/>
        </p:spPr>
      </p:pic>
      <p:pic>
        <p:nvPicPr>
          <p:cNvPr id="8195" name="Picture 12" descr="1228316334_uchebnik-3_4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 rot="651676">
            <a:off x="4648200" y="685800"/>
            <a:ext cx="3667125" cy="4987925"/>
          </a:xfr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29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 rot="20098727">
            <a:off x="654050" y="1417638"/>
            <a:ext cx="3832225" cy="3832225"/>
          </a:xfrm>
          <a:noFill/>
        </p:spPr>
      </p:pic>
      <p:pic>
        <p:nvPicPr>
          <p:cNvPr id="9219" name="Picture 8" descr="35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 rot="876488">
            <a:off x="4654550" y="552450"/>
            <a:ext cx="3990975" cy="3990975"/>
          </a:xfr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539450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 rot="21247792">
            <a:off x="533400" y="1219200"/>
            <a:ext cx="3452813" cy="4530725"/>
          </a:xfrm>
          <a:noFill/>
        </p:spPr>
      </p:pic>
      <p:pic>
        <p:nvPicPr>
          <p:cNvPr id="10243" name="Picture 8" descr="1165847197116584668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495800" y="1447800"/>
            <a:ext cx="4648200" cy="4648200"/>
          </a:xfrm>
          <a:noFill/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194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Pronounce the words correctly:</vt:lpstr>
      <vt:lpstr>Find the words: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to write</vt:lpstr>
      <vt:lpstr>to draw</vt:lpstr>
      <vt:lpstr>to study</vt:lpstr>
      <vt:lpstr>to read</vt:lpstr>
      <vt:lpstr>Вправа№1.  Замінити малюнок відповідним словом.</vt:lpstr>
      <vt:lpstr>Вправа№2.  Вставити слово, близьке за змістом .</vt:lpstr>
    </vt:vector>
  </TitlesOfParts>
  <Company>SiBeRiA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Orel</dc:creator>
  <cp:lastModifiedBy>Orel</cp:lastModifiedBy>
  <cp:revision>7</cp:revision>
  <dcterms:created xsi:type="dcterms:W3CDTF">2015-03-01T18:31:10Z</dcterms:created>
  <dcterms:modified xsi:type="dcterms:W3CDTF">2015-03-07T13:37:49Z</dcterms:modified>
</cp:coreProperties>
</file>