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59" r:id="rId4"/>
    <p:sldId id="260" r:id="rId5"/>
    <p:sldId id="261" r:id="rId6"/>
    <p:sldId id="268" r:id="rId7"/>
    <p:sldId id="277" r:id="rId8"/>
    <p:sldId id="275" r:id="rId9"/>
    <p:sldId id="271" r:id="rId10"/>
    <p:sldId id="272" r:id="rId11"/>
    <p:sldId id="273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159CA-DF90-4A95-822F-B1265859599A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C2674-5C9E-4961-8255-84DCEFE9F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C2674-5C9E-4961-8255-84DCEFE9F99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009493-8822-44C9-AC92-BD44D49F650F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4F6BEF-FB1E-4326-9532-57915FA58F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db3c93b325877ba96beecbcc4eb6a97b_1363589062_800_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356992"/>
            <a:ext cx="3275856" cy="35010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432048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</a:rPr>
              <a:t>«</a:t>
            </a:r>
            <a:r>
              <a:rPr lang="ru-RU" sz="5400" b="1" dirty="0" err="1" smtClean="0">
                <a:solidFill>
                  <a:srgbClr val="7030A0"/>
                </a:solidFill>
              </a:rPr>
              <a:t>Мозковий</a:t>
            </a:r>
            <a:r>
              <a:rPr lang="ru-RU" sz="5400" b="1" dirty="0" smtClean="0">
                <a:solidFill>
                  <a:srgbClr val="7030A0"/>
                </a:solidFill>
              </a:rPr>
              <a:t> штурм» - «</a:t>
            </a:r>
            <a:r>
              <a:rPr lang="uk-UA" sz="5400" b="1" dirty="0" smtClean="0">
                <a:solidFill>
                  <a:srgbClr val="7030A0"/>
                </a:solidFill>
              </a:rPr>
              <a:t>Інноваційна </a:t>
            </a:r>
            <a:r>
              <a:rPr lang="uk-UA" sz="5400" b="1" dirty="0" err="1" smtClean="0">
                <a:solidFill>
                  <a:srgbClr val="7030A0"/>
                </a:solidFill>
              </a:rPr>
              <a:t>освіта.інтерактивне</a:t>
            </a:r>
            <a:r>
              <a:rPr lang="uk-UA" sz="5400" b="1" dirty="0" smtClean="0">
                <a:solidFill>
                  <a:srgbClr val="7030A0"/>
                </a:solidFill>
              </a:rPr>
              <a:t> навчання</a:t>
            </a:r>
            <a:r>
              <a:rPr lang="ru-RU" sz="5400" b="1" dirty="0" smtClean="0">
                <a:solidFill>
                  <a:srgbClr val="7030A0"/>
                </a:solidFill>
              </a:rPr>
              <a:t>»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/>
                <a:ea typeface="Times New Roman"/>
              </a:rPr>
              <a:t>  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  Порядок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проведення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„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мозкового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штурму”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Запропонуйте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учням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сісти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так,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щоб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вони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почували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себе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зручно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невимушено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2.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Визначте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основні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правила.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3.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Повідомте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їм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проблему, яку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вирішити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4.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Запропонуйте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їм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висловити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свої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ідеї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5.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Записуйте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черзі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надходження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6.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Спонукайте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учасників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висування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нових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ідей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додаючи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цьому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свої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власні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7.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Намагайтеся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допускати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глузування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негативних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коментарів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8.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Продовжуйте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доти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, доки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будуть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надходити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нові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ідеї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9. На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закінчення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обговоріть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й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оцініть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запропоновані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ідеї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bex2.skachate.com/tw_files2/urls_19/56/d-55572/55572_html_4280820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Правила </a:t>
            </a:r>
            <a:r>
              <a:rPr lang="ru-RU" sz="44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проведення</a:t>
            </a:r>
            <a:r>
              <a:rPr lang="ru-RU" sz="4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„</a:t>
            </a:r>
            <a:r>
              <a:rPr lang="ru-RU" sz="44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мозкового</a:t>
            </a:r>
            <a:r>
              <a:rPr lang="ru-RU" sz="44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штурму</a:t>
            </a:r>
            <a:r>
              <a:rPr lang="ru-RU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”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А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 Say everything that comes to your mind.</a:t>
            </a:r>
            <a:endParaRPr lang="ru-RU" sz="3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B. Do not discuss and criticize the ideas of others.</a:t>
            </a:r>
            <a:endParaRPr lang="ru-RU" sz="3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C. You may repeat the ideas of others.</a:t>
            </a:r>
            <a:endParaRPr lang="ru-RU" sz="3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D. It is desirable to widen the ideas of others.</a:t>
            </a:r>
            <a:endParaRPr lang="ru-RU" sz="36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Мозков</a:t>
            </a:r>
            <a:r>
              <a:rPr lang="uk-UA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ий</a:t>
            </a:r>
            <a: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  <a:t> штурм</a:t>
            </a:r>
            <a:br>
              <a:rPr lang="uk-UA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«Шляхи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подолання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бідності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Україні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» 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«</a:t>
            </a:r>
            <a:r>
              <a:rPr lang="en-US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The ways to overcome poverty in Ukraine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780928"/>
            <a:ext cx="8686800" cy="40770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u="sng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Мета: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Розглянути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сутність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проблеми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бідності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знайти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якомога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більше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шляхів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розв’язання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цієї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проблеми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Розробити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програму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дій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щодо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розв’язання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проблеми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бідності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Україні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напрямки </a:t>
            </a:r>
            <a:r>
              <a:rPr lang="ru-RU" sz="40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розв’язання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b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Реформування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економіки</a:t>
            </a:r>
            <a:endParaRPr lang="ru-RU" sz="39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Підвищення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заробітної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плати. </a:t>
            </a:r>
          </a:p>
          <a:p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Розвиток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освіти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реформування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медицини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Податкова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реформа.</a:t>
            </a:r>
          </a:p>
          <a:p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Соціальна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допомога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тим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хто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її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потребує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uk-UA" sz="3900" dirty="0" smtClean="0">
                <a:solidFill>
                  <a:schemeClr val="tx1"/>
                </a:solidFill>
                <a:latin typeface="Times New Roman"/>
              </a:rPr>
              <a:t>Зміна психології людини,її ставлення до роботи</a:t>
            </a:r>
            <a:endParaRPr lang="ru-RU" sz="3900" dirty="0">
              <a:solidFill>
                <a:schemeClr val="tx1"/>
              </a:solidFill>
            </a:endParaRPr>
          </a:p>
          <a:p>
            <a:endParaRPr lang="ru-RU" sz="3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Фотографии школьник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81128"/>
            <a:ext cx="2232248" cy="22768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60345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400" dirty="0" smtClean="0">
                <a:latin typeface="Calibri"/>
                <a:ea typeface="Calibri"/>
                <a:cs typeface="Times New Roman"/>
              </a:rPr>
              <a:t>            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Якщо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вчитель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має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тільки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любов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до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справи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він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буде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добрим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учителем.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Якщо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вчитель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відчуває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тільки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любов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до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учня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як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батько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мати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він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буде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кращим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за того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вчителя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який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прочитав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усі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книжки,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але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не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відчуває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любові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до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справи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учня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Якщо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учитель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поєднує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в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собі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любов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до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справи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і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до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учнів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він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– </a:t>
            </a:r>
            <a:r>
              <a:rPr lang="ru-RU" sz="34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досконалий</a:t>
            </a:r>
            <a: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учитель. </a:t>
            </a:r>
            <a:br>
              <a:rPr lang="ru-RU" sz="34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ru-RU" sz="3400" i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                                                                                                                                                 Л. Толстой </a:t>
            </a:r>
            <a:endParaRPr lang="ru-RU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86800" cy="83820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4338" name="Picture 2" descr="http://im6-tub-ua.yandex.net/i?id=173980724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628800"/>
            <a:ext cx="4248472" cy="504056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576372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err="1" smtClean="0">
                <a:latin typeface="Calibri"/>
                <a:ea typeface="Calibri"/>
                <a:cs typeface="Times New Roman"/>
              </a:rPr>
              <a:t>Інноваційний</a:t>
            </a:r>
            <a:r>
              <a:rPr lang="ru-RU" sz="6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6000" dirty="0" err="1" smtClean="0">
                <a:latin typeface="Calibri"/>
                <a:ea typeface="Calibri"/>
                <a:cs typeface="Times New Roman"/>
              </a:rPr>
              <a:t>процес</a:t>
            </a:r>
            <a:r>
              <a:rPr lang="ru-RU" sz="6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3200" dirty="0" smtClean="0">
                <a:latin typeface="Calibri"/>
                <a:ea typeface="Calibri"/>
                <a:cs typeface="Times New Roman"/>
              </a:rPr>
              <a:t>-</a:t>
            </a:r>
            <a:r>
              <a:rPr lang="ru-RU" sz="4400" dirty="0" err="1" smtClean="0">
                <a:latin typeface="Calibri"/>
                <a:ea typeface="Calibri"/>
                <a:cs typeface="Times New Roman"/>
              </a:rPr>
              <a:t>це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 комплексна </a:t>
            </a:r>
            <a:r>
              <a:rPr lang="ru-RU" sz="4400" dirty="0" err="1" smtClean="0">
                <a:latin typeface="Calibri"/>
                <a:ea typeface="Calibri"/>
                <a:cs typeface="Times New Roman"/>
              </a:rPr>
              <a:t>діяльність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 по </a:t>
            </a:r>
            <a:r>
              <a:rPr lang="ru-RU" sz="4400" dirty="0" err="1" smtClean="0">
                <a:latin typeface="Calibri"/>
                <a:ea typeface="Calibri"/>
                <a:cs typeface="Times New Roman"/>
              </a:rPr>
              <a:t>створенню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sz="4400" dirty="0" err="1" smtClean="0">
                <a:latin typeface="Calibri"/>
                <a:ea typeface="Calibri"/>
                <a:cs typeface="Times New Roman"/>
              </a:rPr>
              <a:t>освоєнню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, </a:t>
            </a:r>
            <a:r>
              <a:rPr lang="ru-RU" sz="4400" dirty="0" err="1" smtClean="0">
                <a:latin typeface="Calibri"/>
                <a:ea typeface="Calibri"/>
                <a:cs typeface="Times New Roman"/>
              </a:rPr>
              <a:t>використанню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 та </a:t>
            </a:r>
          </a:p>
          <a:p>
            <a:r>
              <a:rPr lang="ru-RU" sz="4400" dirty="0" err="1" smtClean="0">
                <a:latin typeface="Calibri"/>
                <a:ea typeface="Calibri"/>
                <a:cs typeface="Times New Roman"/>
              </a:rPr>
              <a:t>розповсюдженню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 </a:t>
            </a:r>
          </a:p>
          <a:p>
            <a:r>
              <a:rPr lang="ru-RU" sz="4400" dirty="0" err="1" smtClean="0">
                <a:latin typeface="Calibri"/>
                <a:ea typeface="Calibri"/>
                <a:cs typeface="Times New Roman"/>
              </a:rPr>
              <a:t>нововведень</a:t>
            </a:r>
            <a:r>
              <a:rPr lang="ru-RU" sz="44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3-tub-ua.yandex.net/i?id=593011706-1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Вибір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методів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зумовлений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85000" lnSpcReduction="20000"/>
          </a:bodyPr>
          <a:lstStyle/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цілями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;</a:t>
            </a:r>
          </a:p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змістом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навчального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матеріалу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специфікою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предметної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області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темпом та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терміном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процесу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стилем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рівнем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педагогічної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майстерності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педагога; </a:t>
            </a:r>
          </a:p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дидактичним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матеріально-технічним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забезпеченням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процесу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uk-UA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рівнем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підготовки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учнів</a:t>
            </a:r>
            <a:r>
              <a:rPr lang="ru-RU" sz="4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198" name="AutoShape 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4-tub-ua.yandex.net/i?id=175723576-0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Правила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організації</a:t>
            </a:r>
            <a:r>
              <a:rPr lang="ru-RU" sz="4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інтерактивного</a:t>
            </a:r>
            <a:r>
              <a:rPr lang="ru-RU" sz="4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навчання</a:t>
            </a:r>
            <a:r>
              <a:rPr lang="ru-RU" sz="40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507288" cy="49685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У роботу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повинні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залучені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(в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тій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інший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мірі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всі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2. Активна участь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учнів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роботі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має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заохочуватися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3.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Учні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мають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самостійно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розробити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виконувати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правила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роботи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малих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групах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4.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Учнів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використання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ІАМН не повинно бути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більш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30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Тільки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цьому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випадку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можлива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продуктивна робота у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малих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групах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5.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Навчальна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аудиторія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повинна бути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підготовлена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роботи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у великих та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малих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групах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Канцтова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196752"/>
            <a:ext cx="4788024" cy="56612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uk-UA" sz="5400" i="1" dirty="0" smtClean="0">
                <a:solidFill>
                  <a:schemeClr val="tx1"/>
                </a:solidFill>
              </a:rPr>
              <a:t>Види діяльності:</a:t>
            </a:r>
            <a:endParaRPr lang="ru-RU" sz="5400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>
                <a:latin typeface="Calibri"/>
                <a:ea typeface="Calibri"/>
                <a:cs typeface="Times New Roman"/>
              </a:rPr>
              <a:t> </a:t>
            </a:r>
            <a:br>
              <a:rPr lang="uk-UA" dirty="0" smtClean="0"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інтелектуальні ігри ; </a:t>
            </a:r>
            <a:b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лінгвістичні казки ; </a:t>
            </a:r>
            <a:b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диференційне навчання ; </a:t>
            </a:r>
            <a:b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інтегровані завдання, уроки ; </a:t>
            </a:r>
            <a:b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мовленнєві ігри ; </a:t>
            </a:r>
            <a:b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r>
              <a:rPr lang="uk-UA" sz="52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- інтерактивні методи. </a:t>
            </a:r>
            <a:r>
              <a:rPr lang="uk-UA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go1.imgsmail.ru/imgpreview?key=http%3A//s019.radikal.ru/i608/1204/7f/a42f84dd7298.jpg&amp;mb=imgdb_preview_9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995936" cy="56166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uk-UA" sz="4000" dirty="0" smtClean="0">
                <a:solidFill>
                  <a:schemeClr val="tx1"/>
                </a:solidFill>
                <a:ea typeface="Calibri"/>
                <a:cs typeface="Times New Roman"/>
              </a:rPr>
              <a:t>інтерактивні методи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   1.’’Морський </a:t>
            </a:r>
            <a:r>
              <a:rPr lang="ru-RU" b="1" i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бій</a:t>
            </a: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” </a:t>
            </a:r>
            <a:endParaRPr lang="ru-RU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  2."</a:t>
            </a:r>
            <a:r>
              <a:rPr lang="ru-RU" b="1" i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Мозковий</a:t>
            </a: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штурм” </a:t>
            </a:r>
            <a:b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</a:b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3.Діаграма Вена </a:t>
            </a:r>
            <a: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</a:b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4.Мікрофон </a:t>
            </a:r>
            <a:b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</a:b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5.Абетковий суп</a:t>
            </a:r>
            <a: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</a:b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6.”</a:t>
            </a:r>
            <a:r>
              <a:rPr lang="ru-RU" b="1" i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Мозкова</a:t>
            </a: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атака”- карусель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 7.”</a:t>
            </a:r>
            <a:r>
              <a:rPr lang="ru-RU" b="1" i="1" dirty="0" err="1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Асоціативний</a:t>
            </a:r>
            <a:r>
              <a:rPr lang="ru-RU" b="1" i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> кущ” </a:t>
            </a:r>
            <a: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  <a:cs typeface="Times New Roman"/>
              </a:rPr>
            </a:br>
            <a:endParaRPr lang="ru-RU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6-tub-ua.yandex.net/i?id=39759077-0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626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4800" b="1" dirty="0" smtClean="0">
                <a:latin typeface="Calibri"/>
                <a:ea typeface="Calibri"/>
                <a:cs typeface="Times New Roman"/>
              </a:rPr>
            </a:br>
            <a:r>
              <a:rPr lang="ru-RU" sz="48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sz="4800" b="1" dirty="0" smtClean="0">
                <a:latin typeface="Calibri"/>
                <a:ea typeface="Calibri"/>
                <a:cs typeface="Times New Roman"/>
              </a:rPr>
            </a:br>
            <a:r>
              <a:rPr lang="ru-RU" sz="48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"</a:t>
            </a:r>
            <a:r>
              <a:rPr lang="ru-RU" sz="53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Мозковий</a:t>
            </a:r>
            <a:r>
              <a:rPr lang="ru-RU" sz="53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штурм” </a:t>
            </a:r>
            <a:br>
              <a:rPr lang="ru-RU" sz="53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sz="53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</a:t>
            </a:r>
            <a:r>
              <a:rPr lang="ru-RU" sz="3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(англ. </a:t>
            </a:r>
            <a:r>
              <a:rPr lang="ru-RU" sz="36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brainstorming</a:t>
            </a:r>
            <a:r>
              <a:rPr lang="ru-RU" sz="3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) </a:t>
            </a:r>
            <a:r>
              <a:rPr lang="ru-RU" sz="36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придуманий</a:t>
            </a:r>
            <a:r>
              <a:rPr lang="ru-RU" sz="3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Алексом Осборном (США) у 40-ві роки 20-го </a:t>
            </a:r>
            <a:r>
              <a:rPr lang="ru-RU" sz="36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століття</a:t>
            </a:r>
            <a:r>
              <a:rPr lang="ru-RU" sz="36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. 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   </a:t>
            </a:r>
          </a:p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     </a:t>
            </a:r>
            <a:r>
              <a:rPr lang="ru-RU" sz="40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Основна</a:t>
            </a:r>
            <a:r>
              <a:rPr lang="ru-RU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ідея</a:t>
            </a:r>
            <a:r>
              <a:rPr lang="ru-RU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така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: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відокремити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генерацію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ідеї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її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критики, а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точніше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відокремити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мрійника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від</a:t>
            </a:r>
            <a:r>
              <a:rPr lang="ru-RU" sz="40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критика.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go1.imgsmail.ru/imgpreview?key=http%3A//s004.radikal.ru/i208/1008/c5/c969f580d940.png&amp;mb=imgdb_preview_2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3419872" cy="3645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i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4400" b="1" i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Метод </a:t>
            </a:r>
            <a:r>
              <a:rPr lang="ru-RU" sz="4400" b="1" i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мозкового</a:t>
            </a:r>
            <a:r>
              <a:rPr lang="ru-RU" sz="4400" b="1" i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штурму</a:t>
            </a:r>
            <a:r>
              <a:rPr lang="ru-RU" sz="4400" i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endParaRPr lang="ru-RU" sz="4400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                             </a:t>
            </a:r>
            <a:r>
              <a:rPr lang="ru-RU" sz="4000" b="1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Етапи</a:t>
            </a:r>
            <a:r>
              <a:rPr lang="ru-RU" sz="4000" b="1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:</a:t>
            </a:r>
            <a: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</a:br>
            <a:endParaRPr lang="ru-RU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r>
              <a:rPr lang="ru-RU" sz="39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1. </a:t>
            </a:r>
            <a:r>
              <a:rPr lang="ru-RU" sz="39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Чітке</a:t>
            </a:r>
            <a:r>
              <a:rPr lang="ru-RU" sz="39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формулювання</a:t>
            </a:r>
            <a:r>
              <a:rPr lang="ru-RU" sz="39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завдання</a:t>
            </a:r>
            <a:endParaRPr lang="ru-RU" sz="39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       </a:t>
            </a:r>
          </a:p>
          <a:p>
            <a:pPr>
              <a:buNone/>
            </a:pP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2.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Генерація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ідей</a:t>
            </a:r>
            <a:endParaRPr lang="ru-RU" sz="39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pPr>
              <a:buNone/>
            </a:pP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          </a:t>
            </a:r>
          </a:p>
          <a:p>
            <a:pPr>
              <a:buNone/>
            </a:pP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                         3.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Розбір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і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оцінка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Times New Roman"/>
                <a:ea typeface="Calibri"/>
              </a:rPr>
              <a:t>ідей</a:t>
            </a:r>
            <a: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  <a:t/>
            </a:r>
            <a:br>
              <a:rPr lang="ru-RU" sz="3900" dirty="0" smtClean="0">
                <a:solidFill>
                  <a:schemeClr val="tx1"/>
                </a:solidFill>
                <a:latin typeface="Times New Roman"/>
                <a:ea typeface="Calibri"/>
              </a:rPr>
            </a:br>
            <a:endParaRPr lang="ru-RU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400</TotalTime>
  <Words>493</Words>
  <Application>Microsoft Office PowerPoint</Application>
  <PresentationFormat>Экран (4:3)</PresentationFormat>
  <Paragraphs>62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«Мозковий штурм» - «Інноваційна освіта.інтерактивне навчання» </vt:lpstr>
      <vt:lpstr>Слайд 2</vt:lpstr>
      <vt:lpstr>Слайд 3</vt:lpstr>
      <vt:lpstr>Вибір методів навчання зумовлений:  </vt:lpstr>
      <vt:lpstr>Правила організації інтерактивного навчання:  </vt:lpstr>
      <vt:lpstr>Види діяльності:</vt:lpstr>
      <vt:lpstr> інтерактивні методи</vt:lpstr>
      <vt:lpstr>  "Мозковий штурм”  </vt:lpstr>
      <vt:lpstr> Метод мозкового штурму </vt:lpstr>
      <vt:lpstr>    Порядок проведення „мозкового штурму”  </vt:lpstr>
      <vt:lpstr> Правила проведення „мозкового штурму”</vt:lpstr>
      <vt:lpstr>  Мозковий штурм  «Шляхи подолання бідності в Україні»  «The ways to overcome poverty in Ukraine»</vt:lpstr>
      <vt:lpstr>напрямки розв’язання: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викладання іноземної мови в початковій школі в умовах реалізації нового стандарту освіти</dc:title>
  <dc:creator>ПК</dc:creator>
  <cp:lastModifiedBy>ПК</cp:lastModifiedBy>
  <cp:revision>56</cp:revision>
  <dcterms:created xsi:type="dcterms:W3CDTF">2013-11-03T09:59:06Z</dcterms:created>
  <dcterms:modified xsi:type="dcterms:W3CDTF">2014-04-22T19:40:11Z</dcterms:modified>
</cp:coreProperties>
</file>